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5" autoAdjust="0"/>
    <p:restoredTop sz="94660"/>
  </p:normalViewPr>
  <p:slideViewPr>
    <p:cSldViewPr>
      <p:cViewPr varScale="1">
        <p:scale>
          <a:sx n="74" d="100"/>
          <a:sy n="74" d="100"/>
        </p:scale>
        <p:origin x="-4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4FA2BA0-FC19-4DD2-8C5A-90B51FD269F4}" type="datetimeFigureOut">
              <a:rPr lang="en-US" smtClean="0"/>
              <a:pPr/>
              <a:t>3/1/2015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5966312-EFB0-4093-A1CA-964E6A03C4E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FA2BA0-FC19-4DD2-8C5A-90B51FD269F4}" type="datetimeFigureOut">
              <a:rPr lang="en-US" smtClean="0"/>
              <a:pPr/>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66312-EFB0-4093-A1CA-964E6A03C4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FA2BA0-FC19-4DD2-8C5A-90B51FD269F4}" type="datetimeFigureOut">
              <a:rPr lang="en-US" smtClean="0"/>
              <a:pPr/>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66312-EFB0-4093-A1CA-964E6A03C4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4FA2BA0-FC19-4DD2-8C5A-90B51FD269F4}" type="datetimeFigureOut">
              <a:rPr lang="en-US" smtClean="0"/>
              <a:pPr/>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66312-EFB0-4093-A1CA-964E6A03C4E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FA2BA0-FC19-4DD2-8C5A-90B51FD269F4}" type="datetimeFigureOut">
              <a:rPr lang="en-US" smtClean="0"/>
              <a:pPr/>
              <a:t>3/1/2015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5966312-EFB0-4093-A1CA-964E6A03C4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FA2BA0-FC19-4DD2-8C5A-90B51FD269F4}" type="datetimeFigureOut">
              <a:rPr lang="en-US" smtClean="0"/>
              <a:pPr/>
              <a:t>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66312-EFB0-4093-A1CA-964E6A03C4E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4FA2BA0-FC19-4DD2-8C5A-90B51FD269F4}" type="datetimeFigureOut">
              <a:rPr lang="en-US" smtClean="0"/>
              <a:pPr/>
              <a:t>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966312-EFB0-4093-A1CA-964E6A03C4E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FA2BA0-FC19-4DD2-8C5A-90B51FD269F4}" type="datetimeFigureOut">
              <a:rPr lang="en-US" smtClean="0"/>
              <a:pPr/>
              <a:t>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66312-EFB0-4093-A1CA-964E6A03C4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A2BA0-FC19-4DD2-8C5A-90B51FD269F4}" type="datetimeFigureOut">
              <a:rPr lang="en-US" smtClean="0"/>
              <a:pPr/>
              <a:t>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966312-EFB0-4093-A1CA-964E6A03C4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FA2BA0-FC19-4DD2-8C5A-90B51FD269F4}" type="datetimeFigureOut">
              <a:rPr lang="en-US" smtClean="0"/>
              <a:pPr/>
              <a:t>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66312-EFB0-4093-A1CA-964E6A03C4E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FA2BA0-FC19-4DD2-8C5A-90B51FD269F4}" type="datetimeFigureOut">
              <a:rPr lang="en-US" smtClean="0"/>
              <a:pPr/>
              <a:t>3/1/2015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5966312-EFB0-4093-A1CA-964E6A03C4E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4FA2BA0-FC19-4DD2-8C5A-90B51FD269F4}" type="datetimeFigureOut">
              <a:rPr lang="en-US" smtClean="0"/>
              <a:pPr/>
              <a:t>3/1/2015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5966312-EFB0-4093-A1CA-964E6A03C4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President’s Advisers and Administrations</a:t>
            </a:r>
          </a:p>
          <a:p>
            <a:r>
              <a:rPr lang="en-US" dirty="0" smtClean="0"/>
              <a:t>We call them “Secretaries”</a:t>
            </a:r>
            <a:endParaRPr lang="en-US" dirty="0"/>
          </a:p>
        </p:txBody>
      </p:sp>
      <p:sp>
        <p:nvSpPr>
          <p:cNvPr id="2" name="Title 1"/>
          <p:cNvSpPr>
            <a:spLocks noGrp="1"/>
          </p:cNvSpPr>
          <p:nvPr>
            <p:ph type="ctrTitle"/>
          </p:nvPr>
        </p:nvSpPr>
        <p:spPr/>
        <p:txBody>
          <a:bodyPr/>
          <a:lstStyle/>
          <a:p>
            <a:r>
              <a:rPr lang="en-US" dirty="0" smtClean="0"/>
              <a:t>The Cabinet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Secretary of Health and Human Services (1953)</a:t>
            </a:r>
            <a:endParaRPr lang="en-US" dirty="0"/>
          </a:p>
        </p:txBody>
      </p:sp>
      <p:sp>
        <p:nvSpPr>
          <p:cNvPr id="3" name="Content Placeholder 2"/>
          <p:cNvSpPr>
            <a:spLocks noGrp="1"/>
          </p:cNvSpPr>
          <p:nvPr>
            <p:ph sz="quarter" idx="1"/>
          </p:nvPr>
        </p:nvSpPr>
        <p:spPr/>
        <p:txBody>
          <a:bodyPr/>
          <a:lstStyle/>
          <a:p>
            <a:r>
              <a:rPr lang="en-US" dirty="0" smtClean="0"/>
              <a:t>Leads the Health and Human Services Department</a:t>
            </a:r>
          </a:p>
          <a:p>
            <a:pPr lvl="1"/>
            <a:r>
              <a:rPr lang="en-US" dirty="0" smtClean="0"/>
              <a:t>Ensures the safety of </a:t>
            </a:r>
            <a:r>
              <a:rPr lang="en-US" dirty="0" smtClean="0">
                <a:solidFill>
                  <a:srgbClr val="0070C0"/>
                </a:solidFill>
              </a:rPr>
              <a:t>food</a:t>
            </a:r>
            <a:r>
              <a:rPr lang="en-US" dirty="0" smtClean="0"/>
              <a:t> and </a:t>
            </a:r>
            <a:r>
              <a:rPr lang="en-US" dirty="0" smtClean="0">
                <a:solidFill>
                  <a:srgbClr val="0070C0"/>
                </a:solidFill>
              </a:rPr>
              <a:t>drugs</a:t>
            </a:r>
          </a:p>
          <a:p>
            <a:pPr lvl="1"/>
            <a:r>
              <a:rPr lang="en-US" dirty="0" smtClean="0"/>
              <a:t>Manages (Mismanages?) Medicare/Medicaid, and, now, the </a:t>
            </a:r>
            <a:r>
              <a:rPr lang="en-US" dirty="0" smtClean="0">
                <a:solidFill>
                  <a:srgbClr val="0070C0"/>
                </a:solidFill>
              </a:rPr>
              <a:t>Affordable Care Act</a:t>
            </a:r>
          </a:p>
          <a:p>
            <a:pPr lvl="1"/>
            <a:r>
              <a:rPr lang="en-US" dirty="0" smtClean="0"/>
              <a:t>Funds medical </a:t>
            </a:r>
            <a:r>
              <a:rPr lang="en-US" dirty="0" smtClean="0">
                <a:solidFill>
                  <a:srgbClr val="0070C0"/>
                </a:solidFill>
              </a:rPr>
              <a:t>research</a:t>
            </a:r>
          </a:p>
          <a:p>
            <a:r>
              <a:rPr lang="en-US" dirty="0" smtClean="0">
                <a:solidFill>
                  <a:srgbClr val="0070C0"/>
                </a:solidFill>
              </a:rPr>
              <a:t>Sylvia Mathews Burwell</a:t>
            </a:r>
            <a:endParaRPr lang="en-US" dirty="0" smtClean="0">
              <a:solidFill>
                <a:srgbClr val="0070C0"/>
              </a:solidFill>
            </a:endParaRPr>
          </a:p>
          <a:p>
            <a:pPr>
              <a:buNone/>
            </a:pPr>
            <a:endParaRPr lang="en-US" dirty="0" smtClean="0"/>
          </a:p>
        </p:txBody>
      </p:sp>
      <p:pic>
        <p:nvPicPr>
          <p:cNvPr id="5" name="Picture 4" descr="sylvia mathews burwell.jpg"/>
          <p:cNvPicPr>
            <a:picLocks noChangeAspect="1"/>
          </p:cNvPicPr>
          <p:nvPr/>
        </p:nvPicPr>
        <p:blipFill>
          <a:blip r:embed="rId2" cstate="print"/>
          <a:stretch>
            <a:fillRect/>
          </a:stretch>
        </p:blipFill>
        <p:spPr>
          <a:xfrm>
            <a:off x="4419600" y="3581400"/>
            <a:ext cx="3048000" cy="380620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Secretary of Housing and Urban Development (1966)</a:t>
            </a:r>
            <a:endParaRPr lang="en-US" dirty="0"/>
          </a:p>
        </p:txBody>
      </p:sp>
      <p:sp>
        <p:nvSpPr>
          <p:cNvPr id="3" name="Content Placeholder 2"/>
          <p:cNvSpPr>
            <a:spLocks noGrp="1"/>
          </p:cNvSpPr>
          <p:nvPr>
            <p:ph sz="quarter" idx="1"/>
          </p:nvPr>
        </p:nvSpPr>
        <p:spPr/>
        <p:txBody>
          <a:bodyPr/>
          <a:lstStyle/>
          <a:p>
            <a:r>
              <a:rPr lang="en-US" dirty="0" smtClean="0"/>
              <a:t>Leads the Housing and Urban Development Department</a:t>
            </a:r>
          </a:p>
          <a:p>
            <a:pPr lvl="1"/>
            <a:r>
              <a:rPr lang="en-US" dirty="0" smtClean="0"/>
              <a:t>Provides block </a:t>
            </a:r>
            <a:r>
              <a:rPr lang="en-US" dirty="0" smtClean="0">
                <a:solidFill>
                  <a:srgbClr val="0070C0"/>
                </a:solidFill>
              </a:rPr>
              <a:t>grants</a:t>
            </a:r>
            <a:r>
              <a:rPr lang="en-US" dirty="0" smtClean="0"/>
              <a:t> to develop communities</a:t>
            </a:r>
          </a:p>
          <a:p>
            <a:pPr lvl="1"/>
            <a:r>
              <a:rPr lang="en-US" dirty="0" smtClean="0"/>
              <a:t>Helps make </a:t>
            </a:r>
            <a:r>
              <a:rPr lang="en-US" dirty="0" smtClean="0">
                <a:solidFill>
                  <a:srgbClr val="0070C0"/>
                </a:solidFill>
              </a:rPr>
              <a:t>mortgage</a:t>
            </a:r>
            <a:r>
              <a:rPr lang="en-US" dirty="0" smtClean="0"/>
              <a:t> money available for people to buy homes</a:t>
            </a:r>
          </a:p>
          <a:p>
            <a:r>
              <a:rPr lang="en-US" dirty="0" smtClean="0">
                <a:solidFill>
                  <a:srgbClr val="0070C0"/>
                </a:solidFill>
              </a:rPr>
              <a:t>Julian Castro</a:t>
            </a:r>
            <a:endParaRPr lang="en-US" dirty="0" smtClean="0">
              <a:solidFill>
                <a:srgbClr val="0070C0"/>
              </a:solidFill>
            </a:endParaRPr>
          </a:p>
          <a:p>
            <a:pPr>
              <a:buNone/>
            </a:pPr>
            <a:endParaRPr lang="en-US" dirty="0" smtClean="0"/>
          </a:p>
          <a:p>
            <a:endParaRPr lang="en-US" dirty="0"/>
          </a:p>
        </p:txBody>
      </p:sp>
      <p:pic>
        <p:nvPicPr>
          <p:cNvPr id="5" name="Picture 4" descr="julian castro.jpg"/>
          <p:cNvPicPr>
            <a:picLocks noChangeAspect="1"/>
          </p:cNvPicPr>
          <p:nvPr/>
        </p:nvPicPr>
        <p:blipFill>
          <a:blip r:embed="rId2" cstate="print"/>
          <a:stretch>
            <a:fillRect/>
          </a:stretch>
        </p:blipFill>
        <p:spPr>
          <a:xfrm>
            <a:off x="3124200" y="2895599"/>
            <a:ext cx="2819400" cy="401914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of Transportation (1966)</a:t>
            </a:r>
            <a:endParaRPr lang="en-US" dirty="0"/>
          </a:p>
        </p:txBody>
      </p:sp>
      <p:sp>
        <p:nvSpPr>
          <p:cNvPr id="3" name="Content Placeholder 2"/>
          <p:cNvSpPr>
            <a:spLocks noGrp="1"/>
          </p:cNvSpPr>
          <p:nvPr>
            <p:ph sz="quarter" idx="1"/>
          </p:nvPr>
        </p:nvSpPr>
        <p:spPr/>
        <p:txBody>
          <a:bodyPr/>
          <a:lstStyle/>
          <a:p>
            <a:r>
              <a:rPr lang="en-US" dirty="0" smtClean="0"/>
              <a:t>Leads the Transportation Department</a:t>
            </a:r>
          </a:p>
          <a:p>
            <a:pPr lvl="1"/>
            <a:r>
              <a:rPr lang="en-US" dirty="0" smtClean="0"/>
              <a:t>Maintains and regulates national </a:t>
            </a:r>
            <a:r>
              <a:rPr lang="en-US" dirty="0" smtClean="0">
                <a:solidFill>
                  <a:srgbClr val="0070C0"/>
                </a:solidFill>
              </a:rPr>
              <a:t>highways</a:t>
            </a:r>
            <a:r>
              <a:rPr lang="en-US" dirty="0" smtClean="0"/>
              <a:t>, air travel, railroads, and mass transit</a:t>
            </a:r>
          </a:p>
          <a:p>
            <a:r>
              <a:rPr lang="en-US" dirty="0" smtClean="0">
                <a:solidFill>
                  <a:srgbClr val="0070C0"/>
                </a:solidFill>
              </a:rPr>
              <a:t>Anthony Foxx</a:t>
            </a:r>
          </a:p>
          <a:p>
            <a:pPr>
              <a:buNone/>
            </a:pPr>
            <a:endParaRPr lang="en-US" dirty="0" smtClean="0"/>
          </a:p>
          <a:p>
            <a:endParaRPr lang="en-US" dirty="0"/>
          </a:p>
        </p:txBody>
      </p:sp>
      <p:pic>
        <p:nvPicPr>
          <p:cNvPr id="4" name="Picture 3" descr="Anthony_Foxx_official_portrait.jpg"/>
          <p:cNvPicPr>
            <a:picLocks noChangeAspect="1"/>
          </p:cNvPicPr>
          <p:nvPr/>
        </p:nvPicPr>
        <p:blipFill>
          <a:blip r:embed="rId2" cstate="print"/>
          <a:stretch>
            <a:fillRect/>
          </a:stretch>
        </p:blipFill>
        <p:spPr>
          <a:xfrm>
            <a:off x="4572000" y="3028950"/>
            <a:ext cx="2819400" cy="35242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Secretary of Energy (1977)</a:t>
            </a:r>
            <a:endParaRPr lang="en-US" dirty="0"/>
          </a:p>
        </p:txBody>
      </p:sp>
      <p:sp>
        <p:nvSpPr>
          <p:cNvPr id="3" name="Content Placeholder 2"/>
          <p:cNvSpPr>
            <a:spLocks noGrp="1"/>
          </p:cNvSpPr>
          <p:nvPr>
            <p:ph sz="quarter" idx="1"/>
          </p:nvPr>
        </p:nvSpPr>
        <p:spPr/>
        <p:txBody>
          <a:bodyPr/>
          <a:lstStyle/>
          <a:p>
            <a:r>
              <a:rPr lang="en-US" dirty="0" smtClean="0"/>
              <a:t>Leads the Energy Department</a:t>
            </a:r>
          </a:p>
          <a:p>
            <a:pPr lvl="1"/>
            <a:r>
              <a:rPr lang="en-US" dirty="0" smtClean="0"/>
              <a:t>Provides transmission of </a:t>
            </a:r>
            <a:r>
              <a:rPr lang="en-US" dirty="0" smtClean="0">
                <a:solidFill>
                  <a:srgbClr val="0070C0"/>
                </a:solidFill>
              </a:rPr>
              <a:t>electricity</a:t>
            </a:r>
            <a:r>
              <a:rPr lang="en-US" dirty="0" smtClean="0"/>
              <a:t> and natural </a:t>
            </a:r>
            <a:r>
              <a:rPr lang="en-US" dirty="0" smtClean="0">
                <a:solidFill>
                  <a:srgbClr val="0070C0"/>
                </a:solidFill>
              </a:rPr>
              <a:t>gas</a:t>
            </a:r>
            <a:r>
              <a:rPr lang="en-US" dirty="0" smtClean="0"/>
              <a:t> between states</a:t>
            </a:r>
          </a:p>
          <a:p>
            <a:pPr lvl="1"/>
            <a:r>
              <a:rPr lang="en-US" dirty="0" smtClean="0"/>
              <a:t>Works to develop clean </a:t>
            </a:r>
            <a:r>
              <a:rPr lang="en-US" dirty="0" smtClean="0">
                <a:solidFill>
                  <a:srgbClr val="0070C0"/>
                </a:solidFill>
              </a:rPr>
              <a:t>coal</a:t>
            </a:r>
            <a:r>
              <a:rPr lang="en-US" dirty="0" smtClean="0"/>
              <a:t> technology</a:t>
            </a:r>
          </a:p>
          <a:p>
            <a:r>
              <a:rPr lang="en-US" dirty="0" smtClean="0">
                <a:solidFill>
                  <a:srgbClr val="0070C0"/>
                </a:solidFill>
              </a:rPr>
              <a:t>Ernest Moniz</a:t>
            </a:r>
          </a:p>
          <a:p>
            <a:pPr>
              <a:buNone/>
            </a:pPr>
            <a:endParaRPr lang="en-US" dirty="0"/>
          </a:p>
        </p:txBody>
      </p:sp>
      <p:pic>
        <p:nvPicPr>
          <p:cNvPr id="4" name="Picture 3" descr="200px-Moniz_official_portrait_sitting.jpg"/>
          <p:cNvPicPr>
            <a:picLocks noChangeAspect="1"/>
          </p:cNvPicPr>
          <p:nvPr/>
        </p:nvPicPr>
        <p:blipFill>
          <a:blip r:embed="rId2" cstate="print"/>
          <a:stretch>
            <a:fillRect/>
          </a:stretch>
        </p:blipFill>
        <p:spPr>
          <a:xfrm>
            <a:off x="5181600" y="3429000"/>
            <a:ext cx="2743200" cy="3429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of Education (1980)</a:t>
            </a:r>
            <a:endParaRPr lang="en-US" dirty="0"/>
          </a:p>
        </p:txBody>
      </p:sp>
      <p:sp>
        <p:nvSpPr>
          <p:cNvPr id="3" name="Content Placeholder 2"/>
          <p:cNvSpPr>
            <a:spLocks noGrp="1"/>
          </p:cNvSpPr>
          <p:nvPr>
            <p:ph sz="quarter" idx="1"/>
          </p:nvPr>
        </p:nvSpPr>
        <p:spPr/>
        <p:txBody>
          <a:bodyPr/>
          <a:lstStyle/>
          <a:p>
            <a:r>
              <a:rPr lang="en-US" dirty="0" smtClean="0"/>
              <a:t>Leads the Education Department</a:t>
            </a:r>
          </a:p>
          <a:p>
            <a:r>
              <a:rPr lang="en-US" dirty="0" smtClean="0"/>
              <a:t>Oversees programs to promote equal </a:t>
            </a:r>
            <a:r>
              <a:rPr lang="en-US" dirty="0" smtClean="0">
                <a:solidFill>
                  <a:srgbClr val="0070C0"/>
                </a:solidFill>
              </a:rPr>
              <a:t>opportunities</a:t>
            </a:r>
            <a:r>
              <a:rPr lang="en-US" dirty="0" smtClean="0"/>
              <a:t> among students</a:t>
            </a:r>
          </a:p>
          <a:p>
            <a:r>
              <a:rPr lang="en-US" dirty="0" smtClean="0"/>
              <a:t>Creates programs to promote literacy, science and math, and the involvement of girls in </a:t>
            </a:r>
            <a:r>
              <a:rPr lang="en-US" dirty="0" smtClean="0">
                <a:solidFill>
                  <a:srgbClr val="0070C0"/>
                </a:solidFill>
              </a:rPr>
              <a:t>athletics</a:t>
            </a:r>
          </a:p>
          <a:p>
            <a:r>
              <a:rPr lang="en-US" dirty="0" smtClean="0">
                <a:solidFill>
                  <a:srgbClr val="0070C0"/>
                </a:solidFill>
              </a:rPr>
              <a:t>Arne Duncan</a:t>
            </a:r>
            <a:endParaRPr lang="en-US" dirty="0">
              <a:solidFill>
                <a:srgbClr val="0070C0"/>
              </a:solidFill>
            </a:endParaRPr>
          </a:p>
        </p:txBody>
      </p:sp>
      <p:pic>
        <p:nvPicPr>
          <p:cNvPr id="4" name="Picture 3" descr="200px-DuncanArne.jpg"/>
          <p:cNvPicPr>
            <a:picLocks noChangeAspect="1"/>
          </p:cNvPicPr>
          <p:nvPr/>
        </p:nvPicPr>
        <p:blipFill>
          <a:blip r:embed="rId2" cstate="print"/>
          <a:stretch>
            <a:fillRect/>
          </a:stretch>
        </p:blipFill>
        <p:spPr>
          <a:xfrm>
            <a:off x="5867400" y="3352800"/>
            <a:ext cx="2540000" cy="31877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Secretary of Veterans Affairs (1988)</a:t>
            </a:r>
            <a:endParaRPr lang="en-US" dirty="0"/>
          </a:p>
        </p:txBody>
      </p:sp>
      <p:sp>
        <p:nvSpPr>
          <p:cNvPr id="3" name="Content Placeholder 2"/>
          <p:cNvSpPr>
            <a:spLocks noGrp="1"/>
          </p:cNvSpPr>
          <p:nvPr>
            <p:ph sz="quarter" idx="1"/>
          </p:nvPr>
        </p:nvSpPr>
        <p:spPr/>
        <p:txBody>
          <a:bodyPr/>
          <a:lstStyle/>
          <a:p>
            <a:r>
              <a:rPr lang="en-US" dirty="0" smtClean="0"/>
              <a:t>Leads the Department of Veterans </a:t>
            </a:r>
            <a:r>
              <a:rPr lang="en-US" dirty="0" err="1" smtClean="0"/>
              <a:t>Affaris</a:t>
            </a:r>
            <a:endParaRPr lang="en-US" dirty="0" smtClean="0"/>
          </a:p>
          <a:p>
            <a:pPr lvl="1"/>
            <a:r>
              <a:rPr lang="en-US" dirty="0" smtClean="0"/>
              <a:t>Provides </a:t>
            </a:r>
            <a:r>
              <a:rPr lang="en-US" dirty="0" smtClean="0">
                <a:solidFill>
                  <a:srgbClr val="0070C0"/>
                </a:solidFill>
              </a:rPr>
              <a:t>educational</a:t>
            </a:r>
            <a:r>
              <a:rPr lang="en-US" dirty="0" smtClean="0"/>
              <a:t> programs to benefit former soldiers and their families</a:t>
            </a:r>
          </a:p>
          <a:p>
            <a:pPr lvl="1"/>
            <a:r>
              <a:rPr lang="en-US" dirty="0" smtClean="0"/>
              <a:t>Administers national cemeteries and </a:t>
            </a:r>
            <a:r>
              <a:rPr lang="en-US" dirty="0" smtClean="0">
                <a:solidFill>
                  <a:srgbClr val="0070C0"/>
                </a:solidFill>
              </a:rPr>
              <a:t>hospitals</a:t>
            </a:r>
          </a:p>
          <a:p>
            <a:r>
              <a:rPr lang="en-US" dirty="0" smtClean="0">
                <a:solidFill>
                  <a:srgbClr val="0070C0"/>
                </a:solidFill>
              </a:rPr>
              <a:t>Robert McDonald</a:t>
            </a:r>
            <a:endParaRPr lang="en-US" dirty="0" smtClean="0">
              <a:solidFill>
                <a:srgbClr val="0070C0"/>
              </a:solidFill>
            </a:endParaRPr>
          </a:p>
          <a:p>
            <a:pPr>
              <a:buNone/>
            </a:pPr>
            <a:endParaRPr lang="en-US" dirty="0" smtClean="0"/>
          </a:p>
        </p:txBody>
      </p:sp>
      <p:pic>
        <p:nvPicPr>
          <p:cNvPr id="5" name="Picture 4" descr="robert mcdonald.jpg"/>
          <p:cNvPicPr>
            <a:picLocks noChangeAspect="1"/>
          </p:cNvPicPr>
          <p:nvPr/>
        </p:nvPicPr>
        <p:blipFill>
          <a:blip r:embed="rId2" cstate="print"/>
          <a:stretch>
            <a:fillRect/>
          </a:stretch>
        </p:blipFill>
        <p:spPr>
          <a:xfrm>
            <a:off x="3962400" y="3276600"/>
            <a:ext cx="2971800" cy="371105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Secretary of Homeland Security (2003)</a:t>
            </a:r>
            <a:endParaRPr lang="en-US" dirty="0"/>
          </a:p>
        </p:txBody>
      </p:sp>
      <p:sp>
        <p:nvSpPr>
          <p:cNvPr id="3" name="Content Placeholder 2"/>
          <p:cNvSpPr>
            <a:spLocks noGrp="1"/>
          </p:cNvSpPr>
          <p:nvPr>
            <p:ph sz="quarter" idx="1"/>
          </p:nvPr>
        </p:nvSpPr>
        <p:spPr/>
        <p:txBody>
          <a:bodyPr/>
          <a:lstStyle/>
          <a:p>
            <a:r>
              <a:rPr lang="en-US" dirty="0" smtClean="0"/>
              <a:t>Leads the Homeland Security Department</a:t>
            </a:r>
          </a:p>
          <a:p>
            <a:pPr lvl="1"/>
            <a:r>
              <a:rPr lang="en-US" dirty="0" smtClean="0"/>
              <a:t>Secures and manages U.S. </a:t>
            </a:r>
            <a:r>
              <a:rPr lang="en-US" dirty="0" smtClean="0">
                <a:solidFill>
                  <a:srgbClr val="0070C0"/>
                </a:solidFill>
              </a:rPr>
              <a:t>borders</a:t>
            </a:r>
          </a:p>
          <a:p>
            <a:pPr lvl="1"/>
            <a:r>
              <a:rPr lang="en-US" dirty="0" smtClean="0"/>
              <a:t>Secures </a:t>
            </a:r>
            <a:r>
              <a:rPr lang="en-US" dirty="0" smtClean="0">
                <a:solidFill>
                  <a:srgbClr val="0070C0"/>
                </a:solidFill>
              </a:rPr>
              <a:t>cyberspace</a:t>
            </a:r>
          </a:p>
          <a:p>
            <a:pPr lvl="1"/>
            <a:r>
              <a:rPr lang="en-US" dirty="0" smtClean="0"/>
              <a:t>Created in response to the </a:t>
            </a:r>
            <a:r>
              <a:rPr lang="en-US" dirty="0" smtClean="0">
                <a:solidFill>
                  <a:srgbClr val="0070C0"/>
                </a:solidFill>
              </a:rPr>
              <a:t>9/11</a:t>
            </a:r>
            <a:r>
              <a:rPr lang="en-US" dirty="0" smtClean="0"/>
              <a:t> attacks</a:t>
            </a:r>
          </a:p>
          <a:p>
            <a:pPr lvl="1"/>
            <a:r>
              <a:rPr lang="en-US" dirty="0" smtClean="0"/>
              <a:t>Controls the Coast Guard, Border Patrol, FEMA, and the Customs Service</a:t>
            </a:r>
          </a:p>
          <a:p>
            <a:r>
              <a:rPr lang="en-US" dirty="0" err="1" smtClean="0">
                <a:solidFill>
                  <a:srgbClr val="0070C0"/>
                </a:solidFill>
              </a:rPr>
              <a:t>Jeh</a:t>
            </a:r>
            <a:r>
              <a:rPr lang="en-US" dirty="0" smtClean="0">
                <a:solidFill>
                  <a:srgbClr val="0070C0"/>
                </a:solidFill>
              </a:rPr>
              <a:t> Johnson</a:t>
            </a:r>
          </a:p>
          <a:p>
            <a:pPr>
              <a:buNone/>
            </a:pPr>
            <a:endParaRPr lang="en-US" dirty="0"/>
          </a:p>
        </p:txBody>
      </p:sp>
      <p:pic>
        <p:nvPicPr>
          <p:cNvPr id="4" name="Picture 3" descr="Jeh_Johnson_official_DHS_portrait.jpg"/>
          <p:cNvPicPr>
            <a:picLocks noChangeAspect="1"/>
          </p:cNvPicPr>
          <p:nvPr/>
        </p:nvPicPr>
        <p:blipFill>
          <a:blip r:embed="rId2" cstate="print"/>
          <a:stretch>
            <a:fillRect/>
          </a:stretch>
        </p:blipFill>
        <p:spPr>
          <a:xfrm>
            <a:off x="3733800" y="3657600"/>
            <a:ext cx="2286000" cy="286512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Federal Bureaucracy</a:t>
            </a:r>
            <a:endParaRPr lang="en-US" dirty="0"/>
          </a:p>
        </p:txBody>
      </p:sp>
      <p:sp>
        <p:nvSpPr>
          <p:cNvPr id="3" name="Content Placeholder 2"/>
          <p:cNvSpPr>
            <a:spLocks noGrp="1"/>
          </p:cNvSpPr>
          <p:nvPr>
            <p:ph sz="quarter" idx="1"/>
          </p:nvPr>
        </p:nvSpPr>
        <p:spPr/>
        <p:txBody>
          <a:bodyPr>
            <a:normAutofit/>
          </a:bodyPr>
          <a:lstStyle/>
          <a:p>
            <a:r>
              <a:rPr lang="en-US" dirty="0" smtClean="0"/>
              <a:t>The Cabinet is just part of what has become the federal bureaucracy.</a:t>
            </a:r>
          </a:p>
          <a:p>
            <a:r>
              <a:rPr lang="en-US" dirty="0" smtClean="0"/>
              <a:t>What is a bureaucracy?</a:t>
            </a:r>
          </a:p>
          <a:p>
            <a:pPr lvl="1"/>
            <a:r>
              <a:rPr lang="en-US" altLang="en-US" dirty="0" smtClean="0"/>
              <a:t>Three features distinguish bureaucracies:</a:t>
            </a:r>
            <a:endParaRPr lang="en-US" altLang="en-US" sz="2000" dirty="0" smtClean="0"/>
          </a:p>
          <a:p>
            <a:pPr lvl="2"/>
            <a:r>
              <a:rPr lang="en-US" altLang="en-US" i="1" dirty="0" smtClean="0">
                <a:solidFill>
                  <a:schemeClr val="hlink"/>
                </a:solidFill>
              </a:rPr>
              <a:t>Hierarchical authority</a:t>
            </a:r>
            <a:r>
              <a:rPr lang="en-US" altLang="en-US" dirty="0" smtClean="0">
                <a:solidFill>
                  <a:schemeClr val="hlink"/>
                </a:solidFill>
              </a:rPr>
              <a:t>.</a:t>
            </a:r>
            <a:r>
              <a:rPr lang="en-US" altLang="en-US" dirty="0" smtClean="0"/>
              <a:t> Bureaucracies are based on a pyramid structure with a chain of command running from top to bottom.</a:t>
            </a:r>
          </a:p>
          <a:p>
            <a:pPr lvl="2"/>
            <a:r>
              <a:rPr lang="en-US" altLang="en-US" i="1" dirty="0" smtClean="0">
                <a:solidFill>
                  <a:schemeClr val="folHlink"/>
                </a:solidFill>
              </a:rPr>
              <a:t>Job specialization</a:t>
            </a:r>
            <a:r>
              <a:rPr lang="en-US" altLang="en-US" dirty="0" smtClean="0">
                <a:solidFill>
                  <a:schemeClr val="folHlink"/>
                </a:solidFill>
              </a:rPr>
              <a:t>.</a:t>
            </a:r>
            <a:r>
              <a:rPr lang="en-US" altLang="en-US" dirty="0" smtClean="0"/>
              <a:t> Each </a:t>
            </a:r>
            <a:r>
              <a:rPr lang="en-US" altLang="en-US" b="1" dirty="0" smtClean="0">
                <a:solidFill>
                  <a:schemeClr val="tx2"/>
                </a:solidFill>
              </a:rPr>
              <a:t>bureaucrat</a:t>
            </a:r>
            <a:r>
              <a:rPr lang="en-US" altLang="en-US" dirty="0" smtClean="0"/>
              <a:t>, or person who works for the organization, has certain defined duties and responsibilities.</a:t>
            </a:r>
          </a:p>
          <a:p>
            <a:pPr lvl="2"/>
            <a:r>
              <a:rPr lang="en-US" altLang="en-US" i="1" dirty="0" smtClean="0">
                <a:solidFill>
                  <a:srgbClr val="FF0000"/>
                </a:solidFill>
              </a:rPr>
              <a:t>Formalized rules</a:t>
            </a:r>
            <a:r>
              <a:rPr lang="en-US" altLang="en-US" dirty="0" smtClean="0">
                <a:solidFill>
                  <a:srgbClr val="FF0000"/>
                </a:solidFill>
              </a:rPr>
              <a:t>.</a:t>
            </a:r>
            <a:r>
              <a:rPr lang="en-US" altLang="en-US" dirty="0" smtClean="0"/>
              <a:t> The bureaucracy does its work according to a set of established regulations and procedures</a:t>
            </a:r>
            <a:r>
              <a:rPr lang="en-US" altLang="en-US" dirty="0" smtClean="0"/>
              <a:t>.</a:t>
            </a:r>
            <a:endParaRPr lang="en-US" alt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Elements of the Federal </a:t>
            </a:r>
            <a:r>
              <a:rPr lang="en-US" dirty="0" err="1" smtClean="0"/>
              <a:t>Bureacracy</a:t>
            </a:r>
            <a:endParaRPr lang="en-US" dirty="0"/>
          </a:p>
        </p:txBody>
      </p:sp>
      <p:sp>
        <p:nvSpPr>
          <p:cNvPr id="3" name="Content Placeholder 2"/>
          <p:cNvSpPr>
            <a:spLocks noGrp="1"/>
          </p:cNvSpPr>
          <p:nvPr>
            <p:ph sz="quarter" idx="1"/>
          </p:nvPr>
        </p:nvSpPr>
        <p:spPr/>
        <p:txBody>
          <a:bodyPr>
            <a:normAutofit lnSpcReduction="10000"/>
          </a:bodyPr>
          <a:lstStyle/>
          <a:p>
            <a:r>
              <a:rPr lang="en-US" altLang="en-US" sz="2800" u="sng" dirty="0" smtClean="0"/>
              <a:t>The federal bureaucracy is all of the agencies, people, and procedures through which the Federal Government operates.</a:t>
            </a:r>
            <a:endParaRPr lang="en-US" altLang="en-US" dirty="0" smtClean="0"/>
          </a:p>
          <a:p>
            <a:pPr marL="614045" lvl="1" indent="-339725">
              <a:spcBef>
                <a:spcPct val="60000"/>
              </a:spcBef>
              <a:buClr>
                <a:schemeClr val="tx1"/>
              </a:buClr>
              <a:buSzPct val="150000"/>
            </a:pPr>
            <a:r>
              <a:rPr lang="en-US" altLang="en-US" dirty="0" smtClean="0">
                <a:solidFill>
                  <a:srgbClr val="000000"/>
                </a:solidFill>
              </a:rPr>
              <a:t>The President is the chief administrator of the Federal Government.</a:t>
            </a:r>
          </a:p>
          <a:p>
            <a:pPr marL="614045" lvl="1" indent="-339725">
              <a:spcBef>
                <a:spcPct val="60000"/>
              </a:spcBef>
              <a:buClr>
                <a:schemeClr val="tx1"/>
              </a:buClr>
              <a:buSzPct val="150000"/>
            </a:pPr>
            <a:r>
              <a:rPr lang="en-US" altLang="en-US" dirty="0" smtClean="0">
                <a:solidFill>
                  <a:srgbClr val="000000"/>
                </a:solidFill>
              </a:rPr>
              <a:t>In order to enact and enforce policy, Congress and the President have created an </a:t>
            </a:r>
            <a:r>
              <a:rPr lang="en-US" altLang="en-US" b="1" dirty="0" smtClean="0">
                <a:solidFill>
                  <a:schemeClr val="tx2"/>
                </a:solidFill>
              </a:rPr>
              <a:t>administration</a:t>
            </a:r>
            <a:r>
              <a:rPr lang="en-US" altLang="en-US" dirty="0" smtClean="0"/>
              <a:t>—</a:t>
            </a:r>
            <a:r>
              <a:rPr lang="en-US" altLang="en-US" dirty="0" smtClean="0">
                <a:solidFill>
                  <a:srgbClr val="000000"/>
                </a:solidFill>
              </a:rPr>
              <a:t>the government’s many administrators and agencies.</a:t>
            </a:r>
          </a:p>
          <a:p>
            <a:pPr marL="614045" lvl="1" indent="-339725">
              <a:spcBef>
                <a:spcPct val="60000"/>
              </a:spcBef>
              <a:buClr>
                <a:schemeClr val="tx1"/>
              </a:buClr>
              <a:buSzPct val="150000"/>
            </a:pPr>
            <a:r>
              <a:rPr lang="en-US" altLang="en-US" dirty="0" smtClean="0">
                <a:solidFill>
                  <a:srgbClr val="000000"/>
                </a:solidFill>
              </a:rPr>
              <a:t>The chief organizational feature of the federal bureaucracy is its division into areas of specialization.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Name Game</a:t>
            </a:r>
            <a:endParaRPr lang="en-US" dirty="0"/>
          </a:p>
        </p:txBody>
      </p:sp>
      <p:sp>
        <p:nvSpPr>
          <p:cNvPr id="3" name="Content Placeholder 2"/>
          <p:cNvSpPr>
            <a:spLocks noGrp="1"/>
          </p:cNvSpPr>
          <p:nvPr>
            <p:ph sz="quarter" idx="1"/>
          </p:nvPr>
        </p:nvSpPr>
        <p:spPr/>
        <p:txBody>
          <a:bodyPr/>
          <a:lstStyle/>
          <a:p>
            <a:pPr marL="231775" indent="-231775">
              <a:spcBef>
                <a:spcPct val="50000"/>
              </a:spcBef>
            </a:pPr>
            <a:r>
              <a:rPr lang="en-US" altLang="en-US" sz="2800" dirty="0" smtClean="0"/>
              <a:t>The name </a:t>
            </a:r>
            <a:r>
              <a:rPr lang="en-US" altLang="en-US" sz="2800" i="1" dirty="0" smtClean="0"/>
              <a:t>department </a:t>
            </a:r>
            <a:r>
              <a:rPr lang="en-US" altLang="en-US" sz="2800" dirty="0" smtClean="0"/>
              <a:t>is reserved for agencies of the Cabinet rank. </a:t>
            </a:r>
          </a:p>
          <a:p>
            <a:pPr marL="231775" indent="-231775">
              <a:spcBef>
                <a:spcPct val="50000"/>
              </a:spcBef>
            </a:pPr>
            <a:r>
              <a:rPr lang="en-US" altLang="en-US" sz="2800" dirty="0" smtClean="0"/>
              <a:t>Outside of </a:t>
            </a:r>
            <a:r>
              <a:rPr lang="en-US" altLang="en-US" sz="2800" i="1" dirty="0" smtClean="0"/>
              <a:t>department,</a:t>
            </a:r>
            <a:r>
              <a:rPr lang="en-US" altLang="en-US" sz="2800" dirty="0" smtClean="0"/>
              <a:t> there is little standardization of names throughout the agencies.</a:t>
            </a:r>
          </a:p>
          <a:p>
            <a:pPr marL="231775" indent="-231775">
              <a:spcBef>
                <a:spcPct val="50000"/>
              </a:spcBef>
            </a:pPr>
            <a:r>
              <a:rPr lang="en-US" altLang="en-US" sz="2800" dirty="0" smtClean="0"/>
              <a:t>Common titles include </a:t>
            </a:r>
            <a:r>
              <a:rPr lang="en-US" altLang="en-US" sz="2800" i="1" dirty="0" smtClean="0"/>
              <a:t>agency, administration, commission, corporation, </a:t>
            </a:r>
            <a:r>
              <a:rPr lang="en-US" altLang="en-US" sz="2800" dirty="0" smtClean="0"/>
              <a:t>and </a:t>
            </a:r>
            <a:r>
              <a:rPr lang="en-US" altLang="en-US" sz="2800" i="1" dirty="0" smtClean="0"/>
              <a:t>authority.</a:t>
            </a:r>
            <a:endParaRPr lang="en-US" altLang="en-US" sz="2800"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Secretary of State (1789)</a:t>
            </a:r>
            <a:endParaRPr lang="en-US" dirty="0"/>
          </a:p>
        </p:txBody>
      </p:sp>
      <p:sp>
        <p:nvSpPr>
          <p:cNvPr id="3" name="Content Placeholder 2"/>
          <p:cNvSpPr>
            <a:spLocks noGrp="1"/>
          </p:cNvSpPr>
          <p:nvPr>
            <p:ph sz="quarter" idx="1"/>
          </p:nvPr>
        </p:nvSpPr>
        <p:spPr/>
        <p:txBody>
          <a:bodyPr/>
          <a:lstStyle/>
          <a:p>
            <a:r>
              <a:rPr lang="en-US" dirty="0" smtClean="0"/>
              <a:t>Leader of the State Department</a:t>
            </a:r>
          </a:p>
          <a:p>
            <a:pPr lvl="1"/>
            <a:r>
              <a:rPr lang="en-US" dirty="0" smtClean="0"/>
              <a:t>Represents the U.S. at the </a:t>
            </a:r>
            <a:r>
              <a:rPr lang="en-US" dirty="0" smtClean="0">
                <a:solidFill>
                  <a:srgbClr val="0070C0"/>
                </a:solidFill>
              </a:rPr>
              <a:t>UN</a:t>
            </a:r>
          </a:p>
          <a:p>
            <a:pPr lvl="1"/>
            <a:r>
              <a:rPr lang="en-US" dirty="0" smtClean="0"/>
              <a:t>Staffs U.S. </a:t>
            </a:r>
            <a:r>
              <a:rPr lang="en-US" dirty="0" smtClean="0">
                <a:solidFill>
                  <a:srgbClr val="0070C0"/>
                </a:solidFill>
              </a:rPr>
              <a:t>Embassies</a:t>
            </a:r>
            <a:r>
              <a:rPr lang="en-US" dirty="0" smtClean="0"/>
              <a:t> abroad</a:t>
            </a:r>
          </a:p>
          <a:p>
            <a:pPr lvl="1"/>
            <a:r>
              <a:rPr lang="en-US" dirty="0" smtClean="0"/>
              <a:t>Protects </a:t>
            </a:r>
            <a:r>
              <a:rPr lang="en-US" dirty="0" smtClean="0">
                <a:solidFill>
                  <a:srgbClr val="0070C0"/>
                </a:solidFill>
              </a:rPr>
              <a:t>citizens</a:t>
            </a:r>
            <a:r>
              <a:rPr lang="en-US" dirty="0" smtClean="0"/>
              <a:t> traveling abroad</a:t>
            </a:r>
          </a:p>
          <a:p>
            <a:r>
              <a:rPr lang="en-US" dirty="0" smtClean="0">
                <a:solidFill>
                  <a:srgbClr val="0070C0"/>
                </a:solidFill>
              </a:rPr>
              <a:t>John Kerry</a:t>
            </a:r>
          </a:p>
          <a:p>
            <a:pPr>
              <a:buNone/>
            </a:pPr>
            <a:endParaRPr lang="en-US" dirty="0" smtClean="0"/>
          </a:p>
        </p:txBody>
      </p:sp>
      <p:pic>
        <p:nvPicPr>
          <p:cNvPr id="4" name="Picture 3" descr="John_Kerry_official_Secretary_of_State_portrait.jpg"/>
          <p:cNvPicPr>
            <a:picLocks noChangeAspect="1"/>
          </p:cNvPicPr>
          <p:nvPr/>
        </p:nvPicPr>
        <p:blipFill>
          <a:blip r:embed="rId2" cstate="print"/>
          <a:stretch>
            <a:fillRect/>
          </a:stretch>
        </p:blipFill>
        <p:spPr>
          <a:xfrm>
            <a:off x="4343400" y="3429000"/>
            <a:ext cx="2540000" cy="32131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Executive Departments</a:t>
            </a:r>
            <a:endParaRPr lang="en-US" dirty="0"/>
          </a:p>
        </p:txBody>
      </p:sp>
      <p:sp>
        <p:nvSpPr>
          <p:cNvPr id="3" name="Content Placeholder 2"/>
          <p:cNvSpPr>
            <a:spLocks noGrp="1"/>
          </p:cNvSpPr>
          <p:nvPr>
            <p:ph sz="quarter" idx="1"/>
          </p:nvPr>
        </p:nvSpPr>
        <p:spPr/>
        <p:txBody>
          <a:bodyPr>
            <a:normAutofit lnSpcReduction="10000"/>
          </a:bodyPr>
          <a:lstStyle/>
          <a:p>
            <a:r>
              <a:rPr lang="en-US" altLang="en-US" sz="2800" dirty="0" smtClean="0"/>
              <a:t>The </a:t>
            </a:r>
            <a:r>
              <a:rPr lang="en-US" altLang="en-US" sz="2800" b="1" dirty="0" smtClean="0">
                <a:solidFill>
                  <a:schemeClr val="tx2"/>
                </a:solidFill>
              </a:rPr>
              <a:t>executive departments</a:t>
            </a:r>
            <a:r>
              <a:rPr lang="en-US" altLang="en-US" sz="2800" dirty="0" smtClean="0"/>
              <a:t>, often called the Cabinet departments, are the traditional units      of federal administration.</a:t>
            </a:r>
            <a:endParaRPr lang="en-US" altLang="en-US" sz="2400" dirty="0" smtClean="0"/>
          </a:p>
          <a:p>
            <a:pPr marL="614045" lvl="1" indent="-339725">
              <a:spcBef>
                <a:spcPct val="60000"/>
              </a:spcBef>
              <a:buClr>
                <a:schemeClr val="tx1"/>
              </a:buClr>
              <a:buSzPct val="150000"/>
            </a:pPr>
            <a:r>
              <a:rPr lang="en-US" altLang="en-US" dirty="0" smtClean="0">
                <a:solidFill>
                  <a:srgbClr val="000000"/>
                </a:solidFill>
              </a:rPr>
              <a:t>Each department is headed by a </a:t>
            </a:r>
            <a:r>
              <a:rPr lang="en-US" altLang="en-US" b="1" dirty="0" smtClean="0">
                <a:solidFill>
                  <a:schemeClr val="tx2"/>
                </a:solidFill>
              </a:rPr>
              <a:t>secretary</a:t>
            </a:r>
            <a:r>
              <a:rPr lang="en-US" altLang="en-US" dirty="0" smtClean="0"/>
              <a:t>,</a:t>
            </a:r>
            <a:r>
              <a:rPr lang="en-US" altLang="en-US" dirty="0" smtClean="0">
                <a:solidFill>
                  <a:srgbClr val="000000"/>
                </a:solidFill>
              </a:rPr>
              <a:t> except for the Department of Justice, whose work is directed by the </a:t>
            </a:r>
            <a:r>
              <a:rPr lang="en-US" altLang="en-US" b="1" dirty="0" smtClean="0">
                <a:solidFill>
                  <a:schemeClr val="tx2"/>
                </a:solidFill>
              </a:rPr>
              <a:t>attorney general</a:t>
            </a:r>
            <a:r>
              <a:rPr lang="en-US" altLang="en-US" dirty="0" smtClean="0"/>
              <a:t>.</a:t>
            </a:r>
            <a:endParaRPr lang="en-US" altLang="en-US" dirty="0" smtClean="0">
              <a:solidFill>
                <a:srgbClr val="000000"/>
              </a:solidFill>
            </a:endParaRPr>
          </a:p>
          <a:p>
            <a:pPr marL="614045" lvl="1" indent="-339725">
              <a:spcBef>
                <a:spcPct val="60000"/>
              </a:spcBef>
              <a:buClr>
                <a:schemeClr val="tx1"/>
              </a:buClr>
              <a:buSzPct val="150000"/>
            </a:pPr>
            <a:r>
              <a:rPr lang="en-US" altLang="en-US" dirty="0" smtClean="0">
                <a:solidFill>
                  <a:srgbClr val="000000"/>
                </a:solidFill>
              </a:rPr>
              <a:t>Each department is made up of a number of subunits (bureaus, agencies, commissions, etc.).</a:t>
            </a:r>
          </a:p>
          <a:p>
            <a:pPr marL="614045" lvl="1" indent="-339725">
              <a:spcBef>
                <a:spcPct val="60000"/>
              </a:spcBef>
              <a:buClr>
                <a:schemeClr val="tx1"/>
              </a:buClr>
              <a:buSzPct val="150000"/>
            </a:pPr>
            <a:r>
              <a:rPr lang="en-US" altLang="en-US" dirty="0" smtClean="0">
                <a:solidFill>
                  <a:srgbClr val="000000"/>
                </a:solidFill>
              </a:rPr>
              <a:t>Today, the executive departments vary a great deal in terms of visibility, size, and importance.</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Agencies</a:t>
            </a:r>
            <a:endParaRPr lang="en-US" dirty="0"/>
          </a:p>
        </p:txBody>
      </p:sp>
      <p:sp>
        <p:nvSpPr>
          <p:cNvPr id="3" name="Content Placeholder 2"/>
          <p:cNvSpPr>
            <a:spLocks noGrp="1"/>
          </p:cNvSpPr>
          <p:nvPr>
            <p:ph sz="quarter" idx="1"/>
          </p:nvPr>
        </p:nvSpPr>
        <p:spPr/>
        <p:txBody>
          <a:bodyPr/>
          <a:lstStyle/>
          <a:p>
            <a:pPr marL="339725" indent="-339725">
              <a:spcBef>
                <a:spcPct val="60000"/>
              </a:spcBef>
              <a:buClr>
                <a:schemeClr val="tx1"/>
              </a:buClr>
              <a:buSzPct val="150000"/>
              <a:buFontTx/>
              <a:buNone/>
            </a:pPr>
            <a:r>
              <a:rPr lang="en-US" altLang="en-US" sz="2800" dirty="0" smtClean="0">
                <a:solidFill>
                  <a:srgbClr val="000000"/>
                </a:solidFill>
              </a:rPr>
              <a:t>The </a:t>
            </a:r>
            <a:r>
              <a:rPr lang="en-US" altLang="en-US" sz="2800" b="1" dirty="0" smtClean="0">
                <a:solidFill>
                  <a:schemeClr val="tx2"/>
                </a:solidFill>
              </a:rPr>
              <a:t>independent agencies</a:t>
            </a:r>
            <a:r>
              <a:rPr lang="en-US" altLang="en-US" sz="2800" dirty="0" smtClean="0">
                <a:solidFill>
                  <a:srgbClr val="000000"/>
                </a:solidFill>
              </a:rPr>
              <a:t> are created by Congress and located outside the executive departments.</a:t>
            </a:r>
            <a:endParaRPr lang="en-US" altLang="en-US" dirty="0" smtClean="0">
              <a:solidFill>
                <a:srgbClr val="000000"/>
              </a:solidFill>
            </a:endParaRPr>
          </a:p>
          <a:p>
            <a:pPr marL="339725" indent="-339725">
              <a:spcBef>
                <a:spcPct val="60000"/>
              </a:spcBef>
              <a:buClr>
                <a:schemeClr val="tx1"/>
              </a:buClr>
              <a:buSzPct val="150000"/>
              <a:buFontTx/>
              <a:buChar char=" "/>
            </a:pPr>
            <a:r>
              <a:rPr lang="en-US" altLang="en-US" sz="2800" dirty="0" smtClean="0">
                <a:solidFill>
                  <a:srgbClr val="000000"/>
                </a:solidFill>
              </a:rPr>
              <a:t>Independent agencies have been formed for numerous reasons, including:</a:t>
            </a:r>
            <a:endParaRPr lang="en-US" altLang="en-US" dirty="0" smtClean="0">
              <a:solidFill>
                <a:srgbClr val="000000"/>
              </a:solidFill>
            </a:endParaRPr>
          </a:p>
          <a:p>
            <a:pPr marL="679450" lvl="1" indent="-214313">
              <a:spcBef>
                <a:spcPct val="40000"/>
              </a:spcBef>
              <a:buClr>
                <a:schemeClr val="tx1"/>
              </a:buClr>
            </a:pPr>
            <a:r>
              <a:rPr lang="en-US" altLang="en-US" dirty="0" smtClean="0">
                <a:solidFill>
                  <a:srgbClr val="000000"/>
                </a:solidFill>
              </a:rPr>
              <a:t>being assigned a task or function that does not fit well within the existing departmental structure;</a:t>
            </a:r>
          </a:p>
          <a:p>
            <a:pPr marL="679450" lvl="1" indent="-214313">
              <a:spcBef>
                <a:spcPct val="40000"/>
              </a:spcBef>
              <a:buClr>
                <a:schemeClr val="tx1"/>
              </a:buClr>
            </a:pPr>
            <a:r>
              <a:rPr lang="en-US" altLang="en-US" dirty="0" smtClean="0">
                <a:solidFill>
                  <a:srgbClr val="000000"/>
                </a:solidFill>
              </a:rPr>
              <a:t>protecting the agency’s purposes from the influence of both partisan and pressure politics;</a:t>
            </a:r>
          </a:p>
          <a:p>
            <a:pPr marL="679450" lvl="1" indent="-214313">
              <a:spcBef>
                <a:spcPct val="40000"/>
              </a:spcBef>
              <a:buClr>
                <a:schemeClr val="tx1"/>
              </a:buClr>
            </a:pPr>
            <a:r>
              <a:rPr lang="en-US" altLang="en-US" dirty="0" smtClean="0">
                <a:solidFill>
                  <a:srgbClr val="000000"/>
                </a:solidFill>
              </a:rPr>
              <a:t>being created outside the departmental structure by accident.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Executive Agencies</a:t>
            </a:r>
            <a:endParaRPr lang="en-US" dirty="0"/>
          </a:p>
        </p:txBody>
      </p:sp>
      <p:sp>
        <p:nvSpPr>
          <p:cNvPr id="4" name="Content Placeholder 3"/>
          <p:cNvSpPr>
            <a:spLocks noGrp="1"/>
          </p:cNvSpPr>
          <p:nvPr>
            <p:ph sz="quarter" idx="1"/>
          </p:nvPr>
        </p:nvSpPr>
        <p:spPr/>
        <p:txBody>
          <a:bodyPr/>
          <a:lstStyle/>
          <a:p>
            <a:r>
              <a:rPr lang="en-US" altLang="en-US" dirty="0" smtClean="0"/>
              <a:t>The </a:t>
            </a:r>
            <a:r>
              <a:rPr lang="en-US" altLang="en-US" b="1" dirty="0" smtClean="0">
                <a:solidFill>
                  <a:schemeClr val="tx2"/>
                </a:solidFill>
              </a:rPr>
              <a:t>independent executive agencies</a:t>
            </a:r>
            <a:r>
              <a:rPr lang="en-US" altLang="en-US" dirty="0" smtClean="0"/>
              <a:t> include most of the independent agencies.</a:t>
            </a:r>
          </a:p>
          <a:p>
            <a:r>
              <a:rPr lang="en-US" altLang="en-US" dirty="0" smtClean="0"/>
              <a:t>The most important difference between the independent executive agencies and the 14 executive departments is that they simply do not have Cabinet status.</a:t>
            </a:r>
          </a:p>
          <a:p>
            <a:endParaRPr lang="en-US" dirty="0"/>
          </a:p>
        </p:txBody>
      </p:sp>
      <p:sp>
        <p:nvSpPr>
          <p:cNvPr id="5" name="Content Placeholder 4"/>
          <p:cNvSpPr>
            <a:spLocks noGrp="1"/>
          </p:cNvSpPr>
          <p:nvPr>
            <p:ph sz="quarter" idx="2"/>
          </p:nvPr>
        </p:nvSpPr>
        <p:spPr/>
        <p:txBody>
          <a:bodyPr/>
          <a:lstStyle/>
          <a:p>
            <a:pPr>
              <a:lnSpc>
                <a:spcPct val="90000"/>
              </a:lnSpc>
            </a:pPr>
            <a:r>
              <a:rPr lang="en-US" altLang="en-US" dirty="0" smtClean="0"/>
              <a:t>Examples of independent executive agencies include NASA, the General Services Administration, and the EPA.</a:t>
            </a:r>
          </a:p>
          <a:p>
            <a:pPr>
              <a:lnSpc>
                <a:spcPct val="90000"/>
              </a:lnSpc>
            </a:pPr>
            <a:r>
              <a:rPr lang="en-US" altLang="en-US" dirty="0" smtClean="0"/>
              <a:t>Some independent executive agencies are far from well-known, such as the Citizens’ Stamp Advisory Committee.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Independent Regulatory Commissions</a:t>
            </a:r>
            <a:endParaRPr lang="en-US" dirty="0"/>
          </a:p>
        </p:txBody>
      </p:sp>
      <p:sp>
        <p:nvSpPr>
          <p:cNvPr id="5" name="Content Placeholder 4"/>
          <p:cNvSpPr>
            <a:spLocks noGrp="1"/>
          </p:cNvSpPr>
          <p:nvPr>
            <p:ph sz="quarter" idx="1"/>
          </p:nvPr>
        </p:nvSpPr>
        <p:spPr/>
        <p:txBody>
          <a:bodyPr/>
          <a:lstStyle/>
          <a:p>
            <a:r>
              <a:rPr lang="en-US" altLang="en-US" sz="2400" dirty="0" smtClean="0"/>
              <a:t>The </a:t>
            </a:r>
            <a:r>
              <a:rPr lang="en-US" altLang="en-US" sz="2400" b="1" dirty="0" smtClean="0">
                <a:solidFill>
                  <a:schemeClr val="tx2"/>
                </a:solidFill>
              </a:rPr>
              <a:t>independent regulatory commissions</a:t>
            </a:r>
            <a:r>
              <a:rPr lang="en-US" altLang="en-US" sz="2400" dirty="0" smtClean="0"/>
              <a:t> stand out among the independent agencies because they are largely beyond the reach of presidential direction and control.</a:t>
            </a:r>
          </a:p>
          <a:p>
            <a:r>
              <a:rPr lang="en-US" altLang="en-US" sz="2400" dirty="0" smtClean="0"/>
              <a:t>Term length of members and staggering of member appointments keep these commissions from falling under control of one party.</a:t>
            </a:r>
          </a:p>
          <a:p>
            <a:r>
              <a:rPr lang="en-US" altLang="en-US" sz="2400" dirty="0" smtClean="0"/>
              <a:t>The regulatory commissions are </a:t>
            </a:r>
            <a:r>
              <a:rPr lang="en-US" altLang="en-US" sz="2400" b="1" dirty="0" smtClean="0">
                <a:solidFill>
                  <a:schemeClr val="tx2"/>
                </a:solidFill>
              </a:rPr>
              <a:t>quasi-legislative</a:t>
            </a:r>
            <a:r>
              <a:rPr lang="en-US" altLang="en-US" sz="2400" dirty="0" smtClean="0"/>
              <a:t> and </a:t>
            </a:r>
            <a:r>
              <a:rPr lang="en-US" altLang="en-US" sz="2400" b="1" dirty="0" smtClean="0">
                <a:solidFill>
                  <a:schemeClr val="tx2"/>
                </a:solidFill>
              </a:rPr>
              <a:t>quasi-judicial</a:t>
            </a:r>
            <a:r>
              <a:rPr lang="en-US" altLang="en-US" sz="2400" dirty="0" smtClean="0"/>
              <a:t>,</a:t>
            </a:r>
            <a:r>
              <a:rPr lang="en-US" altLang="en-US" sz="2400" b="1" dirty="0" smtClean="0"/>
              <a:t> </a:t>
            </a:r>
            <a:r>
              <a:rPr lang="en-US" altLang="en-US" sz="2400" dirty="0" smtClean="0"/>
              <a:t>meaning that Congress has given them certain legislative-like and judicial-like powers.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Corporations</a:t>
            </a:r>
            <a:endParaRPr lang="en-US" dirty="0"/>
          </a:p>
        </p:txBody>
      </p:sp>
      <p:sp>
        <p:nvSpPr>
          <p:cNvPr id="3" name="Content Placeholder 2"/>
          <p:cNvSpPr>
            <a:spLocks noGrp="1"/>
          </p:cNvSpPr>
          <p:nvPr>
            <p:ph sz="quarter" idx="1"/>
          </p:nvPr>
        </p:nvSpPr>
        <p:spPr/>
        <p:txBody>
          <a:bodyPr/>
          <a:lstStyle/>
          <a:p>
            <a:r>
              <a:rPr lang="en-US" altLang="en-US" sz="2800" b="1" dirty="0" smtClean="0">
                <a:solidFill>
                  <a:schemeClr val="tx2"/>
                </a:solidFill>
              </a:rPr>
              <a:t>Government corporations</a:t>
            </a:r>
            <a:r>
              <a:rPr lang="en-US" altLang="en-US" sz="2800" dirty="0" smtClean="0"/>
              <a:t> are also within the executive branch and subject to the President’s direction and control. </a:t>
            </a:r>
          </a:p>
          <a:p>
            <a:r>
              <a:rPr lang="en-US" altLang="en-US" sz="2800" dirty="0" smtClean="0"/>
              <a:t>Government corporations were established by Congress to carry out certain business-like activities.</a:t>
            </a:r>
          </a:p>
          <a:p>
            <a:r>
              <a:rPr lang="en-US" altLang="en-US" sz="2800" dirty="0" smtClean="0"/>
              <a:t>There are now over 50 government corporations, including the U.S. Postal Service, Amtrak, and the Tennessee Valley Authority.</a:t>
            </a:r>
            <a:endParaRPr lang="en-US" altLang="en-US" sz="2800" b="1"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the Civil Service</a:t>
            </a:r>
            <a:endParaRPr lang="en-US" dirty="0"/>
          </a:p>
        </p:txBody>
      </p:sp>
      <p:sp>
        <p:nvSpPr>
          <p:cNvPr id="3" name="Content Placeholder 2"/>
          <p:cNvSpPr>
            <a:spLocks noGrp="1"/>
          </p:cNvSpPr>
          <p:nvPr>
            <p:ph sz="quarter" idx="1"/>
          </p:nvPr>
        </p:nvSpPr>
        <p:spPr/>
        <p:txBody>
          <a:bodyPr/>
          <a:lstStyle/>
          <a:p>
            <a:r>
              <a:rPr lang="en-US" altLang="en-US" sz="2400" u="sng" dirty="0" smtClean="0"/>
              <a:t>The </a:t>
            </a:r>
            <a:r>
              <a:rPr lang="en-US" altLang="en-US" sz="2400" b="1" u="sng" dirty="0" smtClean="0">
                <a:solidFill>
                  <a:schemeClr val="tx2"/>
                </a:solidFill>
              </a:rPr>
              <a:t>civil service</a:t>
            </a:r>
            <a:r>
              <a:rPr lang="en-US" altLang="en-US" sz="2400" u="sng" dirty="0" smtClean="0"/>
              <a:t> is that group of public employees who perform the administrative work of government, excluding the armed forces.</a:t>
            </a:r>
            <a:endParaRPr lang="en-US" altLang="en-US" sz="2400" dirty="0" smtClean="0"/>
          </a:p>
          <a:p>
            <a:pPr>
              <a:lnSpc>
                <a:spcPct val="110000"/>
              </a:lnSpc>
            </a:pPr>
            <a:r>
              <a:rPr lang="en-US" altLang="en-US" dirty="0" smtClean="0"/>
              <a:t>The use of </a:t>
            </a:r>
            <a:r>
              <a:rPr lang="en-US" altLang="en-US" b="1" dirty="0" smtClean="0">
                <a:solidFill>
                  <a:schemeClr val="tx2"/>
                </a:solidFill>
              </a:rPr>
              <a:t>patronage</a:t>
            </a:r>
            <a:r>
              <a:rPr lang="en-US" altLang="en-US" dirty="0" smtClean="0"/>
              <a:t>—the practice of giving government jobs to supporters and friends—was in use throughout most of the nineteenth century.</a:t>
            </a:r>
          </a:p>
          <a:p>
            <a:pPr>
              <a:lnSpc>
                <a:spcPct val="110000"/>
              </a:lnSpc>
            </a:pPr>
            <a:r>
              <a:rPr lang="en-US" altLang="en-US" dirty="0" smtClean="0"/>
              <a:t>The Pendleton Act, also known as the Civil Service Act of 1883, laid the foundation of the present federal civil service system, and set merit as the basis for hiring in most civil service positions.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Civil Service Today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altLang="en-US" sz="2800" dirty="0" smtClean="0"/>
              <a:t>The Office of Personnel Management is the central clearinghouse in the federal recruiting, examining, and hiring process.</a:t>
            </a:r>
          </a:p>
          <a:p>
            <a:r>
              <a:rPr lang="en-US" altLang="en-US" sz="2800" dirty="0" smtClean="0"/>
              <a:t>The Merit Systems Protection Board enforces the merit principle in the federal bureaucracy.</a:t>
            </a:r>
          </a:p>
          <a:p>
            <a:r>
              <a:rPr lang="en-US" altLang="en-US" sz="2800" dirty="0" smtClean="0"/>
              <a:t>Congress sets the pay and other job conditions for everyone who works for the Federal Government, except for postal employees.</a:t>
            </a:r>
          </a:p>
          <a:p>
            <a:endParaRPr lang="en-US" dirty="0"/>
          </a:p>
        </p:txBody>
      </p:sp>
      <p:sp>
        <p:nvSpPr>
          <p:cNvPr id="5" name="Content Placeholder 4"/>
          <p:cNvSpPr>
            <a:spLocks noGrp="1"/>
          </p:cNvSpPr>
          <p:nvPr>
            <p:ph sz="quarter" idx="2"/>
          </p:nvPr>
        </p:nvSpPr>
        <p:spPr/>
        <p:txBody>
          <a:bodyPr>
            <a:normAutofit fontScale="85000" lnSpcReduction="20000"/>
          </a:bodyPr>
          <a:lstStyle/>
          <a:p>
            <a:endParaRPr lang="en-US"/>
          </a:p>
        </p:txBody>
      </p:sp>
      <p:pic>
        <p:nvPicPr>
          <p:cNvPr id="4" name="Picture 33" descr="MAG01se1505a5132.jpg                                           00000179PenyackJ HD                    B33A4082:"/>
          <p:cNvPicPr>
            <a:picLocks noChangeAspect="1" noChangeArrowheads="1"/>
          </p:cNvPicPr>
          <p:nvPr/>
        </p:nvPicPr>
        <p:blipFill>
          <a:blip r:embed="rId2" cstate="print"/>
          <a:srcRect/>
          <a:stretch>
            <a:fillRect/>
          </a:stretch>
        </p:blipFill>
        <p:spPr bwMode="auto">
          <a:xfrm>
            <a:off x="4876800" y="1447800"/>
            <a:ext cx="3783013" cy="5213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Political Activities</a:t>
            </a:r>
            <a:endParaRPr lang="en-US" dirty="0"/>
          </a:p>
        </p:txBody>
      </p:sp>
      <p:sp>
        <p:nvSpPr>
          <p:cNvPr id="6" name="Content Placeholder 5"/>
          <p:cNvSpPr>
            <a:spLocks noGrp="1"/>
          </p:cNvSpPr>
          <p:nvPr>
            <p:ph sz="quarter" idx="1"/>
          </p:nvPr>
        </p:nvSpPr>
        <p:spPr/>
        <p:txBody>
          <a:bodyPr>
            <a:normAutofit fontScale="92500" lnSpcReduction="10000"/>
          </a:bodyPr>
          <a:lstStyle/>
          <a:p>
            <a:pPr>
              <a:buFontTx/>
              <a:buChar char=" "/>
            </a:pPr>
            <a:r>
              <a:rPr lang="en-US" altLang="en-US" dirty="0" smtClean="0"/>
              <a:t>Several laws and a number of OPM regulations place restrictions on the political activities of federal civil servants:</a:t>
            </a:r>
          </a:p>
          <a:p>
            <a:pPr lvl="1">
              <a:buFontTx/>
              <a:buChar char="•"/>
            </a:pPr>
            <a:r>
              <a:rPr lang="en-US" altLang="en-US" dirty="0" smtClean="0"/>
              <a:t>The Hatch Act of 1939 allows federal workers to vote in elections, but forbids them from taking part in partisan political activities.</a:t>
            </a:r>
          </a:p>
          <a:p>
            <a:pPr lvl="1">
              <a:buFontTx/>
              <a:buChar char="•"/>
            </a:pPr>
            <a:r>
              <a:rPr lang="en-US" altLang="en-US" dirty="0" smtClean="0"/>
              <a:t>The Federal Employees Political Activities Act of 1993 relaxes many of the restrictions of the Hatch Act. It still forbids federal workers from:</a:t>
            </a:r>
          </a:p>
          <a:p>
            <a:pPr lvl="1">
              <a:buNone/>
            </a:pPr>
            <a:r>
              <a:rPr lang="en-US" altLang="en-US" dirty="0" smtClean="0"/>
              <a:t>(</a:t>
            </a:r>
            <a:r>
              <a:rPr lang="en-US" altLang="en-US" dirty="0" smtClean="0"/>
              <a:t>1) running in partisan elections;</a:t>
            </a:r>
          </a:p>
          <a:p>
            <a:pPr lvl="1">
              <a:buNone/>
            </a:pPr>
            <a:r>
              <a:rPr lang="en-US" altLang="en-US" dirty="0" smtClean="0"/>
              <a:t>(</a:t>
            </a:r>
            <a:r>
              <a:rPr lang="en-US" altLang="en-US" dirty="0" smtClean="0"/>
              <a:t>2) engaging in party work on government property or while on the job;</a:t>
            </a:r>
          </a:p>
          <a:p>
            <a:pPr lvl="1">
              <a:buNone/>
            </a:pPr>
            <a:r>
              <a:rPr lang="en-US" altLang="en-US" dirty="0" smtClean="0"/>
              <a:t>(</a:t>
            </a:r>
            <a:r>
              <a:rPr lang="en-US" altLang="en-US" dirty="0" smtClean="0"/>
              <a:t>3) collecting political contributions from subordinates or the general public; or</a:t>
            </a:r>
          </a:p>
          <a:p>
            <a:pPr lvl="1">
              <a:buNone/>
            </a:pPr>
            <a:r>
              <a:rPr lang="en-US" altLang="en-US" dirty="0" smtClean="0"/>
              <a:t>(</a:t>
            </a:r>
            <a:r>
              <a:rPr lang="en-US" altLang="en-US" dirty="0" smtClean="0"/>
              <a:t>4) using a government position to influence an election.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Secretary of the Treasury (1789)</a:t>
            </a:r>
            <a:endParaRPr lang="en-US" dirty="0"/>
          </a:p>
        </p:txBody>
      </p:sp>
      <p:sp>
        <p:nvSpPr>
          <p:cNvPr id="3" name="Content Placeholder 2"/>
          <p:cNvSpPr>
            <a:spLocks noGrp="1"/>
          </p:cNvSpPr>
          <p:nvPr>
            <p:ph sz="quarter" idx="1"/>
          </p:nvPr>
        </p:nvSpPr>
        <p:spPr/>
        <p:txBody>
          <a:bodyPr/>
          <a:lstStyle/>
          <a:p>
            <a:r>
              <a:rPr lang="en-US" dirty="0" smtClean="0"/>
              <a:t>Leader of the Treasury Department</a:t>
            </a:r>
          </a:p>
          <a:p>
            <a:pPr lvl="1"/>
            <a:r>
              <a:rPr lang="en-US" dirty="0" smtClean="0"/>
              <a:t>Collects </a:t>
            </a:r>
            <a:r>
              <a:rPr lang="en-US" dirty="0" smtClean="0">
                <a:solidFill>
                  <a:srgbClr val="0070C0"/>
                </a:solidFill>
              </a:rPr>
              <a:t>taxes</a:t>
            </a:r>
          </a:p>
          <a:p>
            <a:pPr lvl="1"/>
            <a:r>
              <a:rPr lang="en-US" dirty="0" smtClean="0">
                <a:solidFill>
                  <a:srgbClr val="0070C0"/>
                </a:solidFill>
              </a:rPr>
              <a:t>Manufactures</a:t>
            </a:r>
            <a:r>
              <a:rPr lang="en-US" dirty="0" smtClean="0"/>
              <a:t> coins and paper money</a:t>
            </a:r>
          </a:p>
          <a:p>
            <a:pPr lvl="1"/>
            <a:r>
              <a:rPr lang="en-US" dirty="0" smtClean="0"/>
              <a:t>Includes the </a:t>
            </a:r>
            <a:r>
              <a:rPr lang="en-US" dirty="0" smtClean="0">
                <a:solidFill>
                  <a:srgbClr val="0070C0"/>
                </a:solidFill>
              </a:rPr>
              <a:t>Secret Service</a:t>
            </a:r>
          </a:p>
          <a:p>
            <a:pPr lvl="1"/>
            <a:r>
              <a:rPr lang="en-US" dirty="0" smtClean="0"/>
              <a:t>Responsible for </a:t>
            </a:r>
            <a:r>
              <a:rPr lang="en-US" dirty="0" smtClean="0">
                <a:solidFill>
                  <a:srgbClr val="0070C0"/>
                </a:solidFill>
              </a:rPr>
              <a:t>borrowing</a:t>
            </a:r>
            <a:r>
              <a:rPr lang="en-US" dirty="0" smtClean="0"/>
              <a:t> money to operate the federal government</a:t>
            </a:r>
          </a:p>
          <a:p>
            <a:r>
              <a:rPr lang="en-US" dirty="0" smtClean="0">
                <a:solidFill>
                  <a:srgbClr val="0070C0"/>
                </a:solidFill>
              </a:rPr>
              <a:t>Jacob Lew</a:t>
            </a:r>
          </a:p>
          <a:p>
            <a:pPr>
              <a:buNone/>
            </a:pPr>
            <a:endParaRPr lang="en-US" dirty="0" smtClean="0"/>
          </a:p>
        </p:txBody>
      </p:sp>
      <p:pic>
        <p:nvPicPr>
          <p:cNvPr id="4" name="Picture 3" descr="220px-Jacob_Lew_official_portrait.jpg"/>
          <p:cNvPicPr>
            <a:picLocks noChangeAspect="1"/>
          </p:cNvPicPr>
          <p:nvPr/>
        </p:nvPicPr>
        <p:blipFill>
          <a:blip r:embed="rId2" cstate="print"/>
          <a:stretch>
            <a:fillRect/>
          </a:stretch>
        </p:blipFill>
        <p:spPr>
          <a:xfrm>
            <a:off x="4038600" y="3810000"/>
            <a:ext cx="2819400" cy="304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Attorney General (1789)</a:t>
            </a:r>
            <a:endParaRPr lang="en-US" dirty="0"/>
          </a:p>
        </p:txBody>
      </p:sp>
      <p:sp>
        <p:nvSpPr>
          <p:cNvPr id="3" name="Content Placeholder 2"/>
          <p:cNvSpPr>
            <a:spLocks noGrp="1"/>
          </p:cNvSpPr>
          <p:nvPr>
            <p:ph sz="quarter" idx="1"/>
          </p:nvPr>
        </p:nvSpPr>
        <p:spPr/>
        <p:txBody>
          <a:bodyPr/>
          <a:lstStyle/>
          <a:p>
            <a:r>
              <a:rPr lang="en-US" dirty="0" smtClean="0"/>
              <a:t>Leads the Department of Justice (which was established in </a:t>
            </a:r>
            <a:r>
              <a:rPr lang="en-US" dirty="0" smtClean="0">
                <a:solidFill>
                  <a:srgbClr val="0070C0"/>
                </a:solidFill>
              </a:rPr>
              <a:t>1870</a:t>
            </a:r>
            <a:r>
              <a:rPr lang="en-US" dirty="0" smtClean="0"/>
              <a:t>)</a:t>
            </a:r>
          </a:p>
          <a:p>
            <a:pPr lvl="1"/>
            <a:r>
              <a:rPr lang="en-US" dirty="0" smtClean="0"/>
              <a:t>Includes the FBI, U.S. Marshals Service, and the Drug Enforcement Administration</a:t>
            </a:r>
          </a:p>
          <a:p>
            <a:r>
              <a:rPr lang="en-US" dirty="0" smtClean="0">
                <a:solidFill>
                  <a:srgbClr val="0070C0"/>
                </a:solidFill>
              </a:rPr>
              <a:t>Eric Holder</a:t>
            </a:r>
          </a:p>
          <a:p>
            <a:pPr>
              <a:buNone/>
            </a:pPr>
            <a:endParaRPr lang="en-US" dirty="0"/>
          </a:p>
        </p:txBody>
      </p:sp>
      <p:pic>
        <p:nvPicPr>
          <p:cNvPr id="4" name="Picture 3" descr="200px-Eric_Holder_official_portrait.jpg"/>
          <p:cNvPicPr>
            <a:picLocks noChangeAspect="1"/>
          </p:cNvPicPr>
          <p:nvPr/>
        </p:nvPicPr>
        <p:blipFill>
          <a:blip r:embed="rId2" cstate="print"/>
          <a:stretch>
            <a:fillRect/>
          </a:stretch>
        </p:blipFill>
        <p:spPr>
          <a:xfrm>
            <a:off x="3352800" y="3200400"/>
            <a:ext cx="2819400" cy="35242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Secretary of Defense (1789/1949)	</a:t>
            </a:r>
            <a:endParaRPr lang="en-US" dirty="0"/>
          </a:p>
        </p:txBody>
      </p:sp>
      <p:sp>
        <p:nvSpPr>
          <p:cNvPr id="3" name="Content Placeholder 2"/>
          <p:cNvSpPr>
            <a:spLocks noGrp="1"/>
          </p:cNvSpPr>
          <p:nvPr>
            <p:ph sz="quarter" idx="1"/>
          </p:nvPr>
        </p:nvSpPr>
        <p:spPr/>
        <p:txBody>
          <a:bodyPr/>
          <a:lstStyle/>
          <a:p>
            <a:r>
              <a:rPr lang="en-US" dirty="0" smtClean="0"/>
              <a:t>Originally the War Department—merged with Department of the </a:t>
            </a:r>
            <a:r>
              <a:rPr lang="en-US" dirty="0" smtClean="0">
                <a:solidFill>
                  <a:srgbClr val="0070C0"/>
                </a:solidFill>
              </a:rPr>
              <a:t>Navy</a:t>
            </a:r>
            <a:r>
              <a:rPr lang="en-US" dirty="0" smtClean="0"/>
              <a:t> in 1949	       now the Defense Department</a:t>
            </a:r>
          </a:p>
          <a:p>
            <a:pPr lvl="1"/>
            <a:r>
              <a:rPr lang="en-US" dirty="0" smtClean="0"/>
              <a:t>Includes the </a:t>
            </a:r>
            <a:r>
              <a:rPr lang="en-US" dirty="0" smtClean="0">
                <a:solidFill>
                  <a:srgbClr val="0070C0"/>
                </a:solidFill>
              </a:rPr>
              <a:t>Joint Chiefs of Staff </a:t>
            </a:r>
            <a:r>
              <a:rPr lang="en-US" dirty="0" smtClean="0"/>
              <a:t>(leaders of the military branches)</a:t>
            </a:r>
          </a:p>
          <a:p>
            <a:pPr lvl="1"/>
            <a:r>
              <a:rPr lang="en-US" dirty="0" smtClean="0"/>
              <a:t>Is the largest department, with its headquarters in the </a:t>
            </a:r>
            <a:r>
              <a:rPr lang="en-US" dirty="0" smtClean="0">
                <a:solidFill>
                  <a:srgbClr val="0070C0"/>
                </a:solidFill>
              </a:rPr>
              <a:t>Pentagon</a:t>
            </a:r>
          </a:p>
          <a:p>
            <a:r>
              <a:rPr lang="en-US" dirty="0" smtClean="0">
                <a:solidFill>
                  <a:srgbClr val="0070C0"/>
                </a:solidFill>
              </a:rPr>
              <a:t>Ashton Carter</a:t>
            </a:r>
            <a:endParaRPr lang="en-US" dirty="0" smtClean="0">
              <a:solidFill>
                <a:srgbClr val="0070C0"/>
              </a:solidFill>
            </a:endParaRPr>
          </a:p>
          <a:p>
            <a:pPr>
              <a:buNone/>
            </a:pPr>
            <a:endParaRPr lang="en-US" dirty="0"/>
          </a:p>
        </p:txBody>
      </p:sp>
      <p:cxnSp>
        <p:nvCxnSpPr>
          <p:cNvPr id="6" name="Straight Arrow Connector 5"/>
          <p:cNvCxnSpPr/>
          <p:nvPr/>
        </p:nvCxnSpPr>
        <p:spPr>
          <a:xfrm>
            <a:off x="3733800" y="20574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90" name="AutoShape 2" descr="Image result for ashton cart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ashton carter.jpg"/>
          <p:cNvPicPr>
            <a:picLocks noChangeAspect="1"/>
          </p:cNvPicPr>
          <p:nvPr/>
        </p:nvPicPr>
        <p:blipFill>
          <a:blip r:embed="rId2" cstate="print"/>
          <a:stretch>
            <a:fillRect/>
          </a:stretch>
        </p:blipFill>
        <p:spPr>
          <a:xfrm>
            <a:off x="3429000" y="3657600"/>
            <a:ext cx="2895600" cy="3200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of the Interior (1849)</a:t>
            </a:r>
            <a:endParaRPr lang="en-US" dirty="0"/>
          </a:p>
        </p:txBody>
      </p:sp>
      <p:sp>
        <p:nvSpPr>
          <p:cNvPr id="3" name="Content Placeholder 2"/>
          <p:cNvSpPr>
            <a:spLocks noGrp="1"/>
          </p:cNvSpPr>
          <p:nvPr>
            <p:ph sz="quarter" idx="1"/>
          </p:nvPr>
        </p:nvSpPr>
        <p:spPr/>
        <p:txBody>
          <a:bodyPr/>
          <a:lstStyle/>
          <a:p>
            <a:r>
              <a:rPr lang="en-US" dirty="0" smtClean="0"/>
              <a:t>Leader of the Interior Department</a:t>
            </a:r>
          </a:p>
          <a:p>
            <a:pPr lvl="1"/>
            <a:r>
              <a:rPr lang="en-US" dirty="0" smtClean="0"/>
              <a:t>Manages the mining of </a:t>
            </a:r>
            <a:r>
              <a:rPr lang="en-US" dirty="0" smtClean="0">
                <a:solidFill>
                  <a:srgbClr val="0070C0"/>
                </a:solidFill>
              </a:rPr>
              <a:t>natural resources</a:t>
            </a:r>
          </a:p>
          <a:p>
            <a:pPr lvl="1"/>
            <a:r>
              <a:rPr lang="en-US" dirty="0" smtClean="0"/>
              <a:t>Protects national parks</a:t>
            </a:r>
          </a:p>
          <a:p>
            <a:pPr lvl="1"/>
            <a:r>
              <a:rPr lang="en-US" dirty="0" smtClean="0"/>
              <a:t>Manages historic sites, national monuments</a:t>
            </a:r>
          </a:p>
          <a:p>
            <a:r>
              <a:rPr lang="en-US" dirty="0" smtClean="0">
                <a:solidFill>
                  <a:srgbClr val="0070C0"/>
                </a:solidFill>
              </a:rPr>
              <a:t>Sally Jewell</a:t>
            </a:r>
          </a:p>
          <a:p>
            <a:pPr>
              <a:buNone/>
            </a:pPr>
            <a:endParaRPr lang="en-US" dirty="0" smtClean="0"/>
          </a:p>
        </p:txBody>
      </p:sp>
      <p:pic>
        <p:nvPicPr>
          <p:cNvPr id="4" name="Picture 3" descr="Sally_Jewell_official_portrait.jpg"/>
          <p:cNvPicPr>
            <a:picLocks noChangeAspect="1"/>
          </p:cNvPicPr>
          <p:nvPr/>
        </p:nvPicPr>
        <p:blipFill>
          <a:blip r:embed="rId2" cstate="print"/>
          <a:stretch>
            <a:fillRect/>
          </a:stretch>
        </p:blipFill>
        <p:spPr>
          <a:xfrm>
            <a:off x="3200400" y="3352800"/>
            <a:ext cx="2971800" cy="3276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Secretary of Agriculture (1889)</a:t>
            </a:r>
            <a:endParaRPr lang="en-US" dirty="0"/>
          </a:p>
        </p:txBody>
      </p:sp>
      <p:sp>
        <p:nvSpPr>
          <p:cNvPr id="3" name="Content Placeholder 2"/>
          <p:cNvSpPr>
            <a:spLocks noGrp="1"/>
          </p:cNvSpPr>
          <p:nvPr>
            <p:ph sz="quarter" idx="1"/>
          </p:nvPr>
        </p:nvSpPr>
        <p:spPr/>
        <p:txBody>
          <a:bodyPr/>
          <a:lstStyle/>
          <a:p>
            <a:r>
              <a:rPr lang="en-US" dirty="0" smtClean="0"/>
              <a:t>Leads the Department of Agriculture</a:t>
            </a:r>
          </a:p>
          <a:p>
            <a:pPr lvl="1"/>
            <a:r>
              <a:rPr lang="en-US" dirty="0" smtClean="0">
                <a:solidFill>
                  <a:srgbClr val="0070C0"/>
                </a:solidFill>
              </a:rPr>
              <a:t>Safeguards</a:t>
            </a:r>
            <a:r>
              <a:rPr lang="en-US" dirty="0" smtClean="0"/>
              <a:t> the nation’s food supply</a:t>
            </a:r>
          </a:p>
          <a:p>
            <a:pPr lvl="1"/>
            <a:r>
              <a:rPr lang="en-US" dirty="0" smtClean="0"/>
              <a:t>Extends financial credit to </a:t>
            </a:r>
            <a:r>
              <a:rPr lang="en-US" dirty="0" smtClean="0">
                <a:solidFill>
                  <a:srgbClr val="0070C0"/>
                </a:solidFill>
              </a:rPr>
              <a:t>farmers</a:t>
            </a:r>
          </a:p>
          <a:p>
            <a:r>
              <a:rPr lang="en-US" dirty="0" smtClean="0">
                <a:solidFill>
                  <a:srgbClr val="0070C0"/>
                </a:solidFill>
              </a:rPr>
              <a:t>Tom </a:t>
            </a:r>
            <a:r>
              <a:rPr lang="en-US" dirty="0" err="1" smtClean="0">
                <a:solidFill>
                  <a:srgbClr val="0070C0"/>
                </a:solidFill>
              </a:rPr>
              <a:t>Vilsack</a:t>
            </a:r>
            <a:endParaRPr lang="en-US" dirty="0" smtClean="0">
              <a:solidFill>
                <a:srgbClr val="0070C0"/>
              </a:solidFill>
            </a:endParaRPr>
          </a:p>
          <a:p>
            <a:pPr>
              <a:buNone/>
            </a:pPr>
            <a:endParaRPr lang="en-US" dirty="0" smtClean="0"/>
          </a:p>
        </p:txBody>
      </p:sp>
      <p:pic>
        <p:nvPicPr>
          <p:cNvPr id="4" name="Picture 3" descr="200px-Tom_Vilsack,_official_USDA_photo_portrait.jpg"/>
          <p:cNvPicPr>
            <a:picLocks noChangeAspect="1"/>
          </p:cNvPicPr>
          <p:nvPr/>
        </p:nvPicPr>
        <p:blipFill>
          <a:blip r:embed="rId2" cstate="print"/>
          <a:stretch>
            <a:fillRect/>
          </a:stretch>
        </p:blipFill>
        <p:spPr>
          <a:xfrm>
            <a:off x="4648200" y="3048000"/>
            <a:ext cx="3048000" cy="3657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of Commerce (1913)</a:t>
            </a:r>
            <a:endParaRPr lang="en-US" dirty="0"/>
          </a:p>
        </p:txBody>
      </p:sp>
      <p:sp>
        <p:nvSpPr>
          <p:cNvPr id="3" name="Content Placeholder 2"/>
          <p:cNvSpPr>
            <a:spLocks noGrp="1"/>
          </p:cNvSpPr>
          <p:nvPr>
            <p:ph sz="quarter" idx="1"/>
          </p:nvPr>
        </p:nvSpPr>
        <p:spPr/>
        <p:txBody>
          <a:bodyPr/>
          <a:lstStyle/>
          <a:p>
            <a:r>
              <a:rPr lang="en-US" dirty="0" smtClean="0"/>
              <a:t>Leads the Commerce Department</a:t>
            </a:r>
          </a:p>
          <a:p>
            <a:pPr lvl="1"/>
            <a:r>
              <a:rPr lang="en-US" dirty="0" smtClean="0"/>
              <a:t>Coordinates the </a:t>
            </a:r>
            <a:r>
              <a:rPr lang="en-US" dirty="0" smtClean="0">
                <a:solidFill>
                  <a:srgbClr val="0070C0"/>
                </a:solidFill>
              </a:rPr>
              <a:t>Census</a:t>
            </a:r>
          </a:p>
          <a:p>
            <a:pPr lvl="1"/>
            <a:r>
              <a:rPr lang="en-US" dirty="0" smtClean="0"/>
              <a:t>Promotes international trade</a:t>
            </a:r>
          </a:p>
          <a:p>
            <a:pPr lvl="1"/>
            <a:r>
              <a:rPr lang="en-US" dirty="0" smtClean="0"/>
              <a:t>Issues </a:t>
            </a:r>
            <a:r>
              <a:rPr lang="en-US" dirty="0" smtClean="0">
                <a:solidFill>
                  <a:srgbClr val="0070C0"/>
                </a:solidFill>
              </a:rPr>
              <a:t>patents</a:t>
            </a:r>
            <a:r>
              <a:rPr lang="en-US" dirty="0" smtClean="0"/>
              <a:t> and registers trademarks</a:t>
            </a:r>
          </a:p>
          <a:p>
            <a:pPr lvl="1"/>
            <a:r>
              <a:rPr lang="en-US" dirty="0" smtClean="0"/>
              <a:t>Provides uniform standards for weights and measures</a:t>
            </a:r>
          </a:p>
          <a:p>
            <a:r>
              <a:rPr lang="en-US" dirty="0" smtClean="0">
                <a:solidFill>
                  <a:srgbClr val="0070C0"/>
                </a:solidFill>
              </a:rPr>
              <a:t>Penny </a:t>
            </a:r>
            <a:r>
              <a:rPr lang="en-US" dirty="0" err="1" smtClean="0">
                <a:solidFill>
                  <a:srgbClr val="0070C0"/>
                </a:solidFill>
              </a:rPr>
              <a:t>Pritzker</a:t>
            </a:r>
            <a:endParaRPr lang="en-US" dirty="0" smtClean="0">
              <a:solidFill>
                <a:srgbClr val="0070C0"/>
              </a:solidFill>
            </a:endParaRPr>
          </a:p>
          <a:p>
            <a:pPr>
              <a:buNone/>
            </a:pPr>
            <a:endParaRPr lang="en-US" dirty="0"/>
          </a:p>
        </p:txBody>
      </p:sp>
      <p:pic>
        <p:nvPicPr>
          <p:cNvPr id="4" name="Picture 3" descr="200px-Penny_Pritzker_official_portrait.jpg"/>
          <p:cNvPicPr>
            <a:picLocks noChangeAspect="1"/>
          </p:cNvPicPr>
          <p:nvPr/>
        </p:nvPicPr>
        <p:blipFill>
          <a:blip r:embed="rId2" cstate="print"/>
          <a:stretch>
            <a:fillRect/>
          </a:stretch>
        </p:blipFill>
        <p:spPr>
          <a:xfrm>
            <a:off x="5638800" y="3739896"/>
            <a:ext cx="2514600" cy="311810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Secretary of Labor (1913)</a:t>
            </a:r>
            <a:endParaRPr lang="en-US" dirty="0"/>
          </a:p>
        </p:txBody>
      </p:sp>
      <p:sp>
        <p:nvSpPr>
          <p:cNvPr id="3" name="Content Placeholder 2"/>
          <p:cNvSpPr>
            <a:spLocks noGrp="1"/>
          </p:cNvSpPr>
          <p:nvPr>
            <p:ph sz="quarter" idx="1"/>
          </p:nvPr>
        </p:nvSpPr>
        <p:spPr/>
        <p:txBody>
          <a:bodyPr/>
          <a:lstStyle/>
          <a:p>
            <a:r>
              <a:rPr lang="en-US" dirty="0" smtClean="0"/>
              <a:t>Leads the Labor Department</a:t>
            </a:r>
          </a:p>
          <a:p>
            <a:pPr lvl="1"/>
            <a:r>
              <a:rPr lang="en-US" dirty="0" smtClean="0"/>
              <a:t>Ensures safe working </a:t>
            </a:r>
            <a:r>
              <a:rPr lang="en-US" dirty="0" smtClean="0">
                <a:solidFill>
                  <a:srgbClr val="0070C0"/>
                </a:solidFill>
              </a:rPr>
              <a:t>conditions</a:t>
            </a:r>
          </a:p>
          <a:p>
            <a:pPr lvl="1"/>
            <a:r>
              <a:rPr lang="en-US" dirty="0" smtClean="0"/>
              <a:t>Protects the </a:t>
            </a:r>
            <a:r>
              <a:rPr lang="en-US" dirty="0" smtClean="0">
                <a:solidFill>
                  <a:srgbClr val="0070C0"/>
                </a:solidFill>
              </a:rPr>
              <a:t>minimum wage</a:t>
            </a:r>
          </a:p>
          <a:p>
            <a:pPr lvl="1"/>
            <a:r>
              <a:rPr lang="en-US" dirty="0" smtClean="0"/>
              <a:t>Analyzes data on employment, wages, and compensation</a:t>
            </a:r>
          </a:p>
          <a:p>
            <a:r>
              <a:rPr lang="en-US" dirty="0" smtClean="0">
                <a:solidFill>
                  <a:srgbClr val="0070C0"/>
                </a:solidFill>
              </a:rPr>
              <a:t>Thomas Perez</a:t>
            </a:r>
          </a:p>
          <a:p>
            <a:pPr>
              <a:buNone/>
            </a:pPr>
            <a:endParaRPr lang="en-US" dirty="0"/>
          </a:p>
        </p:txBody>
      </p:sp>
      <p:pic>
        <p:nvPicPr>
          <p:cNvPr id="4" name="Picture 3" descr="200px-Thomas_Perez_official_portrait.jpg"/>
          <p:cNvPicPr>
            <a:picLocks noChangeAspect="1"/>
          </p:cNvPicPr>
          <p:nvPr/>
        </p:nvPicPr>
        <p:blipFill>
          <a:blip r:embed="rId2" cstate="print"/>
          <a:stretch>
            <a:fillRect/>
          </a:stretch>
        </p:blipFill>
        <p:spPr>
          <a:xfrm>
            <a:off x="3810000" y="3429000"/>
            <a:ext cx="3048000" cy="3429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TotalTime>
  <Words>1293</Words>
  <Application>Microsoft Office PowerPoint</Application>
  <PresentationFormat>On-screen Show (4:3)</PresentationFormat>
  <Paragraphs>142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The Cabinet</vt:lpstr>
      <vt:lpstr>Secretary of State (1789)</vt:lpstr>
      <vt:lpstr>Secretary of the Treasury (1789)</vt:lpstr>
      <vt:lpstr>Attorney General (1789)</vt:lpstr>
      <vt:lpstr>Secretary of Defense (1789/1949) </vt:lpstr>
      <vt:lpstr>Secretary of the Interior (1849)</vt:lpstr>
      <vt:lpstr>Secretary of Agriculture (1889)</vt:lpstr>
      <vt:lpstr>Secretary of Commerce (1913)</vt:lpstr>
      <vt:lpstr>Secretary of Labor (1913)</vt:lpstr>
      <vt:lpstr>Secretary of Health and Human Services (1953)</vt:lpstr>
      <vt:lpstr>Secretary of Housing and Urban Development (1966)</vt:lpstr>
      <vt:lpstr>Secretary of Transportation (1966)</vt:lpstr>
      <vt:lpstr>Secretary of Energy (1977)</vt:lpstr>
      <vt:lpstr>Secretary of Education (1980)</vt:lpstr>
      <vt:lpstr>Secretary of Veterans Affairs (1988)</vt:lpstr>
      <vt:lpstr>Secretary of Homeland Security (2003)</vt:lpstr>
      <vt:lpstr>The Federal Bureaucracy</vt:lpstr>
      <vt:lpstr>Major Elements of the Federal Bureacracy</vt:lpstr>
      <vt:lpstr>The Name Game</vt:lpstr>
      <vt:lpstr>The Executive Departments</vt:lpstr>
      <vt:lpstr>Independent Agencies</vt:lpstr>
      <vt:lpstr>Independent Executive Agencies</vt:lpstr>
      <vt:lpstr>Independent Regulatory Commissions</vt:lpstr>
      <vt:lpstr>Government Corporations</vt:lpstr>
      <vt:lpstr>Development of the Civil Service</vt:lpstr>
      <vt:lpstr>The Civil Service Today</vt:lpstr>
      <vt:lpstr>Political Activities</vt:lpstr>
    </vt:vector>
  </TitlesOfParts>
  <Company>Hilliard City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Cabinet</dc:title>
  <dc:creator>Windows User</dc:creator>
  <cp:lastModifiedBy>Windows User</cp:lastModifiedBy>
  <cp:revision>18</cp:revision>
  <dcterms:created xsi:type="dcterms:W3CDTF">2014-02-25T16:37:25Z</dcterms:created>
  <dcterms:modified xsi:type="dcterms:W3CDTF">2015-03-01T20:39:43Z</dcterms:modified>
</cp:coreProperties>
</file>